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74" r:id="rId2"/>
    <p:sldId id="259" r:id="rId3"/>
    <p:sldId id="271" r:id="rId4"/>
    <p:sldId id="278" r:id="rId5"/>
    <p:sldId id="273" r:id="rId6"/>
    <p:sldId id="270" r:id="rId7"/>
    <p:sldId id="256" r:id="rId8"/>
    <p:sldId id="257" r:id="rId9"/>
    <p:sldId id="258" r:id="rId10"/>
    <p:sldId id="275" r:id="rId11"/>
    <p:sldId id="264" r:id="rId12"/>
    <p:sldId id="265" r:id="rId13"/>
    <p:sldId id="266" r:id="rId14"/>
    <p:sldId id="268" r:id="rId15"/>
    <p:sldId id="277" r:id="rId1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000" autoAdjust="0"/>
  </p:normalViewPr>
  <p:slideViewPr>
    <p:cSldViewPr snapToGrid="0">
      <p:cViewPr varScale="1">
        <p:scale>
          <a:sx n="97" d="100"/>
          <a:sy n="97" d="100"/>
        </p:scale>
        <p:origin x="10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D16715-C4F2-4B01-8201-FB8638AC8CBB}" type="datetimeFigureOut">
              <a:rPr lang="fr-FR" smtClean="0"/>
              <a:t>01/06/2023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DF9012-603C-44D4-ADC0-E7E241AC7C17}" type="slidenum">
              <a:rPr lang="fr-FR" smtClean="0"/>
              <a:t>‹N°›</a:t>
            </a:fld>
            <a:endParaRPr lang="fr-FR"/>
          </a:p>
        </p:txBody>
      </p:sp>
    </p:spTree>
    <p:extLst>
      <p:ext uri="{BB962C8B-B14F-4D97-AF65-F5344CB8AC3E}">
        <p14:creationId xmlns:p14="http://schemas.microsoft.com/office/powerpoint/2010/main" val="1703597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2DF9012-603C-44D4-ADC0-E7E241AC7C17}" type="slidenum">
              <a:rPr lang="fr-FR" smtClean="0"/>
              <a:t>4</a:t>
            </a:fld>
            <a:endParaRPr lang="fr-FR"/>
          </a:p>
        </p:txBody>
      </p:sp>
    </p:spTree>
    <p:extLst>
      <p:ext uri="{BB962C8B-B14F-4D97-AF65-F5344CB8AC3E}">
        <p14:creationId xmlns:p14="http://schemas.microsoft.com/office/powerpoint/2010/main" val="2874325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2DF9012-603C-44D4-ADC0-E7E241AC7C17}" type="slidenum">
              <a:rPr lang="fr-FR" smtClean="0"/>
              <a:t>14</a:t>
            </a:fld>
            <a:endParaRPr lang="fr-FR"/>
          </a:p>
        </p:txBody>
      </p:sp>
    </p:spTree>
    <p:extLst>
      <p:ext uri="{BB962C8B-B14F-4D97-AF65-F5344CB8AC3E}">
        <p14:creationId xmlns:p14="http://schemas.microsoft.com/office/powerpoint/2010/main" val="4291646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35AC966F-B827-4906-836C-AC5B2723FEB0}" type="datetimeFigureOut">
              <a:rPr lang="fr-FR" smtClean="0"/>
              <a:t>01/06/2023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583B70A-9AF3-4853-B8CB-05E0D13C82F7}" type="slidenum">
              <a:rPr lang="fr-FR" smtClean="0"/>
              <a:t>‹N°›</a:t>
            </a:fld>
            <a:endParaRPr lang="fr-FR"/>
          </a:p>
        </p:txBody>
      </p:sp>
    </p:spTree>
    <p:extLst>
      <p:ext uri="{BB962C8B-B14F-4D97-AF65-F5344CB8AC3E}">
        <p14:creationId xmlns:p14="http://schemas.microsoft.com/office/powerpoint/2010/main" val="116594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5AC966F-B827-4906-836C-AC5B2723FEB0}" type="datetimeFigureOut">
              <a:rPr lang="fr-FR" smtClean="0"/>
              <a:t>01/06/2023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583B70A-9AF3-4853-B8CB-05E0D13C82F7}" type="slidenum">
              <a:rPr lang="fr-FR" smtClean="0"/>
              <a:t>‹N°›</a:t>
            </a:fld>
            <a:endParaRPr lang="fr-FR"/>
          </a:p>
        </p:txBody>
      </p:sp>
    </p:spTree>
    <p:extLst>
      <p:ext uri="{BB962C8B-B14F-4D97-AF65-F5344CB8AC3E}">
        <p14:creationId xmlns:p14="http://schemas.microsoft.com/office/powerpoint/2010/main" val="4135733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5AC966F-B827-4906-836C-AC5B2723FEB0}" type="datetimeFigureOut">
              <a:rPr lang="fr-FR" smtClean="0"/>
              <a:t>01/06/2023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583B70A-9AF3-4853-B8CB-05E0D13C82F7}" type="slidenum">
              <a:rPr lang="fr-FR" smtClean="0"/>
              <a:t>‹N°›</a:t>
            </a:fld>
            <a:endParaRPr lang="fr-FR"/>
          </a:p>
        </p:txBody>
      </p:sp>
    </p:spTree>
    <p:extLst>
      <p:ext uri="{BB962C8B-B14F-4D97-AF65-F5344CB8AC3E}">
        <p14:creationId xmlns:p14="http://schemas.microsoft.com/office/powerpoint/2010/main" val="2327920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5AC966F-B827-4906-836C-AC5B2723FEB0}" type="datetimeFigureOut">
              <a:rPr lang="fr-FR" smtClean="0"/>
              <a:t>01/06/2023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583B70A-9AF3-4853-B8CB-05E0D13C82F7}" type="slidenum">
              <a:rPr lang="fr-FR" smtClean="0"/>
              <a:t>‹N°›</a:t>
            </a:fld>
            <a:endParaRPr lang="fr-FR"/>
          </a:p>
        </p:txBody>
      </p:sp>
    </p:spTree>
    <p:extLst>
      <p:ext uri="{BB962C8B-B14F-4D97-AF65-F5344CB8AC3E}">
        <p14:creationId xmlns:p14="http://schemas.microsoft.com/office/powerpoint/2010/main" val="499499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35AC966F-B827-4906-836C-AC5B2723FEB0}" type="datetimeFigureOut">
              <a:rPr lang="fr-FR" smtClean="0"/>
              <a:t>01/06/2023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583B70A-9AF3-4853-B8CB-05E0D13C82F7}" type="slidenum">
              <a:rPr lang="fr-FR" smtClean="0"/>
              <a:t>‹N°›</a:t>
            </a:fld>
            <a:endParaRPr lang="fr-FR"/>
          </a:p>
        </p:txBody>
      </p:sp>
    </p:spTree>
    <p:extLst>
      <p:ext uri="{BB962C8B-B14F-4D97-AF65-F5344CB8AC3E}">
        <p14:creationId xmlns:p14="http://schemas.microsoft.com/office/powerpoint/2010/main" val="2014387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35AC966F-B827-4906-836C-AC5B2723FEB0}" type="datetimeFigureOut">
              <a:rPr lang="fr-FR" smtClean="0"/>
              <a:t>01/06/2023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583B70A-9AF3-4853-B8CB-05E0D13C82F7}" type="slidenum">
              <a:rPr lang="fr-FR" smtClean="0"/>
              <a:t>‹N°›</a:t>
            </a:fld>
            <a:endParaRPr lang="fr-FR"/>
          </a:p>
        </p:txBody>
      </p:sp>
    </p:spTree>
    <p:extLst>
      <p:ext uri="{BB962C8B-B14F-4D97-AF65-F5344CB8AC3E}">
        <p14:creationId xmlns:p14="http://schemas.microsoft.com/office/powerpoint/2010/main" val="2638624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35AC966F-B827-4906-836C-AC5B2723FEB0}" type="datetimeFigureOut">
              <a:rPr lang="fr-FR" smtClean="0"/>
              <a:t>01/06/2023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583B70A-9AF3-4853-B8CB-05E0D13C82F7}" type="slidenum">
              <a:rPr lang="fr-FR" smtClean="0"/>
              <a:t>‹N°›</a:t>
            </a:fld>
            <a:endParaRPr lang="fr-FR"/>
          </a:p>
        </p:txBody>
      </p:sp>
    </p:spTree>
    <p:extLst>
      <p:ext uri="{BB962C8B-B14F-4D97-AF65-F5344CB8AC3E}">
        <p14:creationId xmlns:p14="http://schemas.microsoft.com/office/powerpoint/2010/main" val="199368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35AC966F-B827-4906-836C-AC5B2723FEB0}" type="datetimeFigureOut">
              <a:rPr lang="fr-FR" smtClean="0"/>
              <a:t>01/06/2023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583B70A-9AF3-4853-B8CB-05E0D13C82F7}" type="slidenum">
              <a:rPr lang="fr-FR" smtClean="0"/>
              <a:t>‹N°›</a:t>
            </a:fld>
            <a:endParaRPr lang="fr-FR"/>
          </a:p>
        </p:txBody>
      </p:sp>
    </p:spTree>
    <p:extLst>
      <p:ext uri="{BB962C8B-B14F-4D97-AF65-F5344CB8AC3E}">
        <p14:creationId xmlns:p14="http://schemas.microsoft.com/office/powerpoint/2010/main" val="646827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5AC966F-B827-4906-836C-AC5B2723FEB0}" type="datetimeFigureOut">
              <a:rPr lang="fr-FR" smtClean="0"/>
              <a:t>01/06/2023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583B70A-9AF3-4853-B8CB-05E0D13C82F7}" type="slidenum">
              <a:rPr lang="fr-FR" smtClean="0"/>
              <a:t>‹N°›</a:t>
            </a:fld>
            <a:endParaRPr lang="fr-FR"/>
          </a:p>
        </p:txBody>
      </p:sp>
    </p:spTree>
    <p:extLst>
      <p:ext uri="{BB962C8B-B14F-4D97-AF65-F5344CB8AC3E}">
        <p14:creationId xmlns:p14="http://schemas.microsoft.com/office/powerpoint/2010/main" val="261205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35AC966F-B827-4906-836C-AC5B2723FEB0}" type="datetimeFigureOut">
              <a:rPr lang="fr-FR" smtClean="0"/>
              <a:t>01/06/2023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583B70A-9AF3-4853-B8CB-05E0D13C82F7}" type="slidenum">
              <a:rPr lang="fr-FR" smtClean="0"/>
              <a:t>‹N°›</a:t>
            </a:fld>
            <a:endParaRPr lang="fr-FR"/>
          </a:p>
        </p:txBody>
      </p:sp>
    </p:spTree>
    <p:extLst>
      <p:ext uri="{BB962C8B-B14F-4D97-AF65-F5344CB8AC3E}">
        <p14:creationId xmlns:p14="http://schemas.microsoft.com/office/powerpoint/2010/main" val="1071368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35AC966F-B827-4906-836C-AC5B2723FEB0}" type="datetimeFigureOut">
              <a:rPr lang="fr-FR" smtClean="0"/>
              <a:t>01/06/2023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583B70A-9AF3-4853-B8CB-05E0D13C82F7}" type="slidenum">
              <a:rPr lang="fr-FR" smtClean="0"/>
              <a:t>‹N°›</a:t>
            </a:fld>
            <a:endParaRPr lang="fr-FR"/>
          </a:p>
        </p:txBody>
      </p:sp>
    </p:spTree>
    <p:extLst>
      <p:ext uri="{BB962C8B-B14F-4D97-AF65-F5344CB8AC3E}">
        <p14:creationId xmlns:p14="http://schemas.microsoft.com/office/powerpoint/2010/main" val="918439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AC966F-B827-4906-836C-AC5B2723FEB0}" type="datetimeFigureOut">
              <a:rPr lang="fr-FR" smtClean="0"/>
              <a:t>01/06/2023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83B70A-9AF3-4853-B8CB-05E0D13C82F7}" type="slidenum">
              <a:rPr lang="fr-FR" smtClean="0"/>
              <a:t>‹N°›</a:t>
            </a:fld>
            <a:endParaRPr lang="fr-FR"/>
          </a:p>
        </p:txBody>
      </p:sp>
    </p:spTree>
    <p:extLst>
      <p:ext uri="{BB962C8B-B14F-4D97-AF65-F5344CB8AC3E}">
        <p14:creationId xmlns:p14="http://schemas.microsoft.com/office/powerpoint/2010/main" val="2742700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C5575A8-BD97-8DC1-5068-BC8324FA9C67}"/>
              </a:ext>
            </a:extLst>
          </p:cNvPr>
          <p:cNvSpPr>
            <a:spLocks noGrp="1"/>
          </p:cNvSpPr>
          <p:nvPr>
            <p:ph idx="1"/>
          </p:nvPr>
        </p:nvSpPr>
        <p:spPr>
          <a:xfrm>
            <a:off x="-27108" y="1941486"/>
            <a:ext cx="12192000" cy="5725407"/>
          </a:xfrm>
        </p:spPr>
        <p:txBody>
          <a:bodyPr>
            <a:normAutofit/>
          </a:bodyPr>
          <a:lstStyle/>
          <a:p>
            <a:pPr marL="0" indent="0">
              <a:buNone/>
            </a:pPr>
            <a:endParaRPr lang="fr-FR" sz="4000" dirty="0"/>
          </a:p>
          <a:p>
            <a:pPr marL="0" indent="0" algn="ctr">
              <a:buNone/>
            </a:pPr>
            <a:r>
              <a:rPr lang="fr-FR" sz="8000" dirty="0">
                <a:latin typeface="Bodoni MT Condensed" panose="02070606080606020203" pitchFamily="18" charset="0"/>
              </a:rPr>
              <a:t>Présentation Séjour Ecole Ouverte Juillet</a:t>
            </a:r>
          </a:p>
        </p:txBody>
      </p:sp>
      <p:sp>
        <p:nvSpPr>
          <p:cNvPr id="8" name="AutoShape 2" descr="Ecole ouverte 3ème: préparations pour le Brevet | Collège Les Villanelles  (Rougemon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28418" y="350493"/>
            <a:ext cx="1685925" cy="199299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 name="Image 1">
            <a:extLst>
              <a:ext uri="{FF2B5EF4-FFF2-40B4-BE49-F238E27FC236}">
                <a16:creationId xmlns:a16="http://schemas.microsoft.com/office/drawing/2014/main" id="{27365478-EFEF-9BA1-727F-A5BC3AFFC837}"/>
              </a:ext>
            </a:extLst>
          </p:cNvPr>
          <p:cNvPicPr>
            <a:picLocks noChangeAspect="1"/>
          </p:cNvPicPr>
          <p:nvPr/>
        </p:nvPicPr>
        <p:blipFill rotWithShape="1">
          <a:blip r:embed="rId3">
            <a:extLst>
              <a:ext uri="{28A0092B-C50C-407E-A947-70E740481C1C}">
                <a14:useLocalDpi xmlns:a14="http://schemas.microsoft.com/office/drawing/2010/main" val="0"/>
              </a:ext>
            </a:extLst>
          </a:blip>
          <a:srcRect l="10124" t="35391" r="10246" b="23786"/>
          <a:stretch/>
        </p:blipFill>
        <p:spPr>
          <a:xfrm>
            <a:off x="2428225" y="3804355"/>
            <a:ext cx="7281334" cy="2799645"/>
          </a:xfrm>
          <a:prstGeom prst="rect">
            <a:avLst/>
          </a:prstGeom>
        </p:spPr>
      </p:pic>
    </p:spTree>
    <p:extLst>
      <p:ext uri="{BB962C8B-B14F-4D97-AF65-F5344CB8AC3E}">
        <p14:creationId xmlns:p14="http://schemas.microsoft.com/office/powerpoint/2010/main" val="2728978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a:extLst>
              <a:ext uri="{FF2B5EF4-FFF2-40B4-BE49-F238E27FC236}">
                <a16:creationId xmlns:a16="http://schemas.microsoft.com/office/drawing/2014/main" id="{E0F05FF8-AA29-13F0-AFB8-0B1D8DDF2A95}"/>
              </a:ext>
            </a:extLst>
          </p:cNvPr>
          <p:cNvPicPr>
            <a:picLocks noGrp="1" noChangeAspect="1"/>
          </p:cNvPicPr>
          <p:nvPr>
            <p:ph idx="1"/>
          </p:nvPr>
        </p:nvPicPr>
        <p:blipFill rotWithShape="1">
          <a:blip r:embed="rId2"/>
          <a:srcRect l="27224" t="21087" r="28463" b="28842"/>
          <a:stretch/>
        </p:blipFill>
        <p:spPr>
          <a:xfrm>
            <a:off x="474133" y="349954"/>
            <a:ext cx="11322756" cy="6193458"/>
          </a:xfrm>
        </p:spPr>
      </p:pic>
    </p:spTree>
    <p:extLst>
      <p:ext uri="{BB962C8B-B14F-4D97-AF65-F5344CB8AC3E}">
        <p14:creationId xmlns:p14="http://schemas.microsoft.com/office/powerpoint/2010/main" val="2027747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6502" y="199650"/>
            <a:ext cx="12020203" cy="847753"/>
          </a:xfrm>
        </p:spPr>
        <p:txBody>
          <a:bodyPr>
            <a:normAutofit fontScale="90000"/>
          </a:bodyPr>
          <a:lstStyle/>
          <a:p>
            <a:r>
              <a:rPr lang="fr-FR" sz="6700" b="1" dirty="0"/>
              <a:t>Sécurité</a:t>
            </a:r>
            <a:r>
              <a:rPr lang="fr-FR" b="1" dirty="0"/>
              <a:t> </a:t>
            </a:r>
          </a:p>
        </p:txBody>
      </p:sp>
      <p:sp>
        <p:nvSpPr>
          <p:cNvPr id="3" name="Sous-titre 2"/>
          <p:cNvSpPr>
            <a:spLocks noGrp="1"/>
          </p:cNvSpPr>
          <p:nvPr>
            <p:ph type="subTitle" idx="1"/>
          </p:nvPr>
        </p:nvSpPr>
        <p:spPr>
          <a:xfrm>
            <a:off x="242454" y="1263533"/>
            <a:ext cx="11668298" cy="5145579"/>
          </a:xfrm>
        </p:spPr>
        <p:txBody>
          <a:bodyPr>
            <a:normAutofit fontScale="92500" lnSpcReduction="20000"/>
          </a:bodyPr>
          <a:lstStyle/>
          <a:p>
            <a:pPr marL="342900" indent="-342900" algn="l">
              <a:buFontTx/>
              <a:buChar char="-"/>
            </a:pPr>
            <a:r>
              <a:rPr lang="fr-FR" dirty="0"/>
              <a:t>Les moniteurs sont titulaires de brevet d’état pour les </a:t>
            </a:r>
            <a:r>
              <a:rPr lang="fr-FR" dirty="0" smtClean="0"/>
              <a:t>activités.</a:t>
            </a:r>
            <a:endParaRPr lang="fr-FR" dirty="0"/>
          </a:p>
          <a:p>
            <a:pPr marL="342900" indent="-342900" algn="l">
              <a:buFontTx/>
              <a:buChar char="-"/>
            </a:pPr>
            <a:endParaRPr lang="fr-FR" dirty="0" smtClean="0"/>
          </a:p>
          <a:p>
            <a:pPr marL="342900" indent="-342900" algn="l">
              <a:buFontTx/>
              <a:buChar char="-"/>
            </a:pPr>
            <a:r>
              <a:rPr lang="fr-FR" dirty="0" smtClean="0"/>
              <a:t>Pour l’activité Canoë, les élèves doivent être titulaires du savoir nager.</a:t>
            </a:r>
          </a:p>
          <a:p>
            <a:pPr marL="342900" indent="-342900" algn="l">
              <a:buFontTx/>
              <a:buChar char="-"/>
            </a:pPr>
            <a:endParaRPr lang="fr-FR" dirty="0"/>
          </a:p>
          <a:p>
            <a:pPr marL="342900" indent="-342900" algn="l">
              <a:buFontTx/>
              <a:buChar char="-"/>
            </a:pPr>
            <a:r>
              <a:rPr lang="fr-FR" dirty="0"/>
              <a:t> Personnels encadrants du collège titulaires du PSC1 </a:t>
            </a:r>
            <a:r>
              <a:rPr lang="fr-FR" dirty="0" smtClean="0"/>
              <a:t>(</a:t>
            </a:r>
            <a:r>
              <a:rPr lang="fr-FR" dirty="0"/>
              <a:t>formation de prévention et secours civiques de niveau 1</a:t>
            </a:r>
            <a:r>
              <a:rPr lang="fr-FR" dirty="0" smtClean="0"/>
              <a:t>).</a:t>
            </a:r>
            <a:endParaRPr lang="fr-FR" dirty="0"/>
          </a:p>
          <a:p>
            <a:pPr algn="l"/>
            <a:endParaRPr lang="fr-FR" dirty="0"/>
          </a:p>
          <a:p>
            <a:pPr marL="342900" indent="-342900" algn="l">
              <a:buFontTx/>
              <a:buChar char="-"/>
            </a:pPr>
            <a:r>
              <a:rPr lang="fr-FR" dirty="0"/>
              <a:t>1 trousse de secours par groupe d’élèves. </a:t>
            </a:r>
          </a:p>
          <a:p>
            <a:pPr algn="l"/>
            <a:endParaRPr lang="fr-FR" dirty="0"/>
          </a:p>
          <a:p>
            <a:pPr marL="342900" indent="-342900" algn="l">
              <a:buFontTx/>
              <a:buChar char="-"/>
            </a:pPr>
            <a:r>
              <a:rPr lang="fr-FR" dirty="0"/>
              <a:t>Présence </a:t>
            </a:r>
            <a:r>
              <a:rPr lang="fr-FR" dirty="0"/>
              <a:t> </a:t>
            </a:r>
            <a:r>
              <a:rPr lang="fr-FR" dirty="0" smtClean="0"/>
              <a:t>d</a:t>
            </a:r>
            <a:r>
              <a:rPr lang="fr-FR" dirty="0" smtClean="0"/>
              <a:t>e </a:t>
            </a:r>
            <a:r>
              <a:rPr lang="fr-FR" dirty="0"/>
              <a:t>professionnels de santé à proximité directe </a:t>
            </a:r>
            <a:r>
              <a:rPr lang="fr-FR" dirty="0" smtClean="0"/>
              <a:t>du camping. </a:t>
            </a:r>
            <a:endParaRPr lang="fr-FR" dirty="0"/>
          </a:p>
          <a:p>
            <a:pPr algn="l"/>
            <a:endParaRPr lang="fr-FR" dirty="0" smtClean="0"/>
          </a:p>
          <a:p>
            <a:pPr marL="342900" indent="-342900" algn="l">
              <a:buFontTx/>
              <a:buChar char="-"/>
            </a:pPr>
            <a:r>
              <a:rPr lang="fr-FR" dirty="0" smtClean="0"/>
              <a:t>3 </a:t>
            </a:r>
            <a:r>
              <a:rPr lang="fr-FR" dirty="0"/>
              <a:t>véhicules pour assurer les transports de type </a:t>
            </a:r>
            <a:r>
              <a:rPr lang="fr-FR" dirty="0" smtClean="0"/>
              <a:t>urgence.</a:t>
            </a:r>
          </a:p>
          <a:p>
            <a:pPr marL="342900" indent="-342900" algn="l">
              <a:buFontTx/>
              <a:buChar char="-"/>
            </a:pPr>
            <a:endParaRPr lang="fr-FR" dirty="0"/>
          </a:p>
          <a:p>
            <a:pPr marL="342900" indent="-342900" algn="l">
              <a:buFontTx/>
              <a:buChar char="-"/>
            </a:pPr>
            <a:r>
              <a:rPr lang="fr-FR" dirty="0"/>
              <a:t>En cas de problème de santé ou de blessure, les encadrants prendront conseil auprès des médecins du SAMU. </a:t>
            </a:r>
          </a:p>
          <a:p>
            <a:pPr algn="l"/>
            <a:endParaRPr lang="fr-FR" dirty="0"/>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2163" y="199650"/>
            <a:ext cx="3258589" cy="1670857"/>
          </a:xfrm>
          <a:prstGeom prst="rect">
            <a:avLst/>
          </a:prstGeom>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76620" y="3284045"/>
            <a:ext cx="1918987" cy="1918987"/>
          </a:xfrm>
          <a:prstGeom prst="rect">
            <a:avLst/>
          </a:prstGeom>
        </p:spPr>
      </p:pic>
      <p:sp>
        <p:nvSpPr>
          <p:cNvPr id="6" name="AutoShape 4" descr="Maisons médicales et professionnels de santé"/>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7" name="AutoShape 6" descr="Maisons médicales et professionnels de santé"/>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Tree>
    <p:extLst>
      <p:ext uri="{BB962C8B-B14F-4D97-AF65-F5344CB8AC3E}">
        <p14:creationId xmlns:p14="http://schemas.microsoft.com/office/powerpoint/2010/main" val="3437414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6502" y="199650"/>
            <a:ext cx="12020203" cy="847753"/>
          </a:xfrm>
        </p:spPr>
        <p:txBody>
          <a:bodyPr>
            <a:normAutofit fontScale="90000"/>
          </a:bodyPr>
          <a:lstStyle/>
          <a:p>
            <a:r>
              <a:rPr lang="fr-FR" sz="6700" b="1" dirty="0"/>
              <a:t>Communication</a:t>
            </a:r>
            <a:endParaRPr lang="fr-FR" b="1" dirty="0"/>
          </a:p>
        </p:txBody>
      </p:sp>
      <p:sp>
        <p:nvSpPr>
          <p:cNvPr id="3" name="Sous-titre 2"/>
          <p:cNvSpPr>
            <a:spLocks noGrp="1"/>
          </p:cNvSpPr>
          <p:nvPr>
            <p:ph type="subTitle" idx="1"/>
          </p:nvPr>
        </p:nvSpPr>
        <p:spPr>
          <a:xfrm>
            <a:off x="242454" y="1263533"/>
            <a:ext cx="11668298" cy="5145579"/>
          </a:xfrm>
        </p:spPr>
        <p:txBody>
          <a:bodyPr/>
          <a:lstStyle/>
          <a:p>
            <a:pPr marL="342900" indent="-342900" algn="l">
              <a:buFontTx/>
              <a:buChar char="-"/>
            </a:pPr>
            <a:r>
              <a:rPr lang="fr-FR" dirty="0"/>
              <a:t>Création d’un blog (avec accès sécurisé) ou nous diffuserons des photos des activités réalisées. </a:t>
            </a:r>
          </a:p>
          <a:p>
            <a:pPr marL="342900" indent="-342900" algn="l">
              <a:buFontTx/>
              <a:buChar char="-"/>
            </a:pPr>
            <a:endParaRPr lang="fr-FR" dirty="0"/>
          </a:p>
          <a:p>
            <a:pPr marL="342900" indent="-342900" algn="l">
              <a:buFontTx/>
              <a:buChar char="-"/>
            </a:pPr>
            <a:r>
              <a:rPr lang="fr-FR" dirty="0"/>
              <a:t> Téléphone portable avec un numéro de portable du collège que vous pourrez contacter si nécessaire. </a:t>
            </a:r>
          </a:p>
          <a:p>
            <a:pPr marL="342900" indent="-342900" algn="l">
              <a:buFontTx/>
              <a:buChar char="-"/>
            </a:pPr>
            <a:endParaRPr lang="fr-FR" dirty="0"/>
          </a:p>
          <a:p>
            <a:pPr marL="342900" indent="-342900" algn="l">
              <a:buFontTx/>
              <a:buChar char="-"/>
            </a:pPr>
            <a:r>
              <a:rPr lang="fr-FR" dirty="0"/>
              <a:t> Des temps sont prévus dans la journée pour l’utilisation des téléphones portables par les élèves. Durant les activités et en dehors des créneaux prévus, l’utilisation est interdite (sauf autorisation des accompagnateurs pour certaines prises de vues). </a:t>
            </a:r>
          </a:p>
        </p:txBody>
      </p:sp>
      <p:pic>
        <p:nvPicPr>
          <p:cNvPr id="4" name="Image 3">
            <a:extLst>
              <a:ext uri="{FF2B5EF4-FFF2-40B4-BE49-F238E27FC236}">
                <a16:creationId xmlns:a16="http://schemas.microsoft.com/office/drawing/2014/main" id="{9452CD3E-CC29-6CAE-53D8-75E4DBFBDF0B}"/>
              </a:ext>
            </a:extLst>
          </p:cNvPr>
          <p:cNvPicPr>
            <a:picLocks noChangeAspect="1"/>
          </p:cNvPicPr>
          <p:nvPr/>
        </p:nvPicPr>
        <p:blipFill rotWithShape="1">
          <a:blip r:embed="rId2"/>
          <a:srcRect t="12839" r="86964" b="79589"/>
          <a:stretch/>
        </p:blipFill>
        <p:spPr>
          <a:xfrm>
            <a:off x="2115485" y="1828800"/>
            <a:ext cx="1666294" cy="519290"/>
          </a:xfrm>
          <a:prstGeom prst="rect">
            <a:avLst/>
          </a:prstGeom>
        </p:spPr>
      </p:pic>
    </p:spTree>
    <p:extLst>
      <p:ext uri="{BB962C8B-B14F-4D97-AF65-F5344CB8AC3E}">
        <p14:creationId xmlns:p14="http://schemas.microsoft.com/office/powerpoint/2010/main" val="83860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6502" y="199650"/>
            <a:ext cx="12020203" cy="847753"/>
          </a:xfrm>
        </p:spPr>
        <p:txBody>
          <a:bodyPr>
            <a:normAutofit fontScale="90000"/>
          </a:bodyPr>
          <a:lstStyle/>
          <a:p>
            <a:r>
              <a:rPr lang="fr-FR" sz="6700" b="1" dirty="0"/>
              <a:t>Encadrement </a:t>
            </a:r>
            <a:endParaRPr lang="fr-FR" b="1" dirty="0"/>
          </a:p>
        </p:txBody>
      </p:sp>
      <p:sp>
        <p:nvSpPr>
          <p:cNvPr id="3" name="Sous-titre 2"/>
          <p:cNvSpPr>
            <a:spLocks noGrp="1"/>
          </p:cNvSpPr>
          <p:nvPr>
            <p:ph type="subTitle" idx="1"/>
          </p:nvPr>
        </p:nvSpPr>
        <p:spPr>
          <a:xfrm>
            <a:off x="242454" y="1263533"/>
            <a:ext cx="11668298" cy="5145579"/>
          </a:xfrm>
        </p:spPr>
        <p:txBody>
          <a:bodyPr/>
          <a:lstStyle/>
          <a:p>
            <a:pPr marL="342900" indent="-342900" algn="l">
              <a:buFontTx/>
              <a:buChar char="-"/>
            </a:pPr>
            <a:r>
              <a:rPr lang="fr-FR" dirty="0" smtClean="0"/>
              <a:t>11</a:t>
            </a:r>
            <a:r>
              <a:rPr lang="fr-FR" dirty="0" smtClean="0"/>
              <a:t> </a:t>
            </a:r>
            <a:r>
              <a:rPr lang="fr-FR" dirty="0"/>
              <a:t>adultes </a:t>
            </a:r>
            <a:r>
              <a:rPr lang="fr-FR" dirty="0" smtClean="0"/>
              <a:t>pour </a:t>
            </a:r>
            <a:r>
              <a:rPr lang="fr-FR" dirty="0"/>
              <a:t>encadrer 50 élèves soit 1 adulte pour </a:t>
            </a:r>
            <a:r>
              <a:rPr lang="fr-FR" dirty="0" smtClean="0"/>
              <a:t>4,5 </a:t>
            </a:r>
            <a:r>
              <a:rPr lang="fr-FR" dirty="0"/>
              <a:t>élèves : </a:t>
            </a:r>
          </a:p>
          <a:p>
            <a:pPr algn="l"/>
            <a:r>
              <a:rPr lang="fr-FR" dirty="0"/>
              <a:t>6</a:t>
            </a:r>
            <a:r>
              <a:rPr lang="fr-FR" dirty="0" smtClean="0"/>
              <a:t> </a:t>
            </a:r>
            <a:r>
              <a:rPr lang="fr-FR" dirty="0"/>
              <a:t>Assistants d’éducation, 2 </a:t>
            </a:r>
            <a:r>
              <a:rPr lang="fr-FR" dirty="0" smtClean="0"/>
              <a:t>CPE, 1 AESH, 1 agent administratif, 1 sapeur pompier volontaire. </a:t>
            </a:r>
            <a:endParaRPr lang="fr-FR" dirty="0"/>
          </a:p>
          <a:p>
            <a:pPr algn="l"/>
            <a:endParaRPr lang="fr-FR" dirty="0"/>
          </a:p>
          <a:p>
            <a:pPr marL="342900" indent="-342900" algn="l">
              <a:buFontTx/>
              <a:buChar char="-"/>
            </a:pPr>
            <a:r>
              <a:rPr lang="fr-FR" dirty="0"/>
              <a:t>Des moniteurs spécialisés et diplômés pour les activités spécifiques (1 pour 10 élèves sauf pour l’activité VTT 1 pour 20 élèves</a:t>
            </a:r>
            <a:r>
              <a:rPr lang="fr-FR" dirty="0" smtClean="0"/>
              <a:t>)</a:t>
            </a:r>
          </a:p>
          <a:p>
            <a:pPr marL="342900" indent="-342900" algn="l">
              <a:buFontTx/>
              <a:buChar char="-"/>
            </a:pPr>
            <a:endParaRPr lang="fr-FR" dirty="0"/>
          </a:p>
          <a:p>
            <a:pPr marL="342900" indent="-342900" algn="l">
              <a:buFontTx/>
              <a:buChar char="-"/>
            </a:pPr>
            <a:r>
              <a:rPr lang="fr-FR" dirty="0" smtClean="0"/>
              <a:t>Présence d’un animateur au camping pour des activités sur place. </a:t>
            </a:r>
            <a:endParaRPr lang="fr-FR" dirty="0"/>
          </a:p>
          <a:p>
            <a:pPr marL="342900" indent="-342900" algn="l">
              <a:buFontTx/>
              <a:buChar char="-"/>
            </a:pPr>
            <a:endParaRPr lang="fr-FR" dirty="0"/>
          </a:p>
          <a:p>
            <a:pPr marL="342900" indent="-342900" algn="l">
              <a:buFontTx/>
              <a:buChar char="-"/>
            </a:pPr>
            <a:endParaRPr lang="fr-FR" dirty="0"/>
          </a:p>
          <a:p>
            <a:pPr marL="342900" indent="-342900" algn="l">
              <a:buFontTx/>
              <a:buChar char="-"/>
            </a:pPr>
            <a:endParaRPr lang="fr-FR" dirty="0"/>
          </a:p>
        </p:txBody>
      </p:sp>
      <p:sp>
        <p:nvSpPr>
          <p:cNvPr id="6" name="AutoShape 4" descr="Maisons médicales et professionnels de santé"/>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7" name="AutoShape 6" descr="Maisons médicales et professionnels de santé"/>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Tree>
    <p:extLst>
      <p:ext uri="{BB962C8B-B14F-4D97-AF65-F5344CB8AC3E}">
        <p14:creationId xmlns:p14="http://schemas.microsoft.com/office/powerpoint/2010/main" val="587485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6502" y="199650"/>
            <a:ext cx="12020203" cy="847753"/>
          </a:xfrm>
        </p:spPr>
        <p:txBody>
          <a:bodyPr>
            <a:normAutofit fontScale="90000"/>
          </a:bodyPr>
          <a:lstStyle/>
          <a:p>
            <a:r>
              <a:rPr lang="fr-FR" sz="6700" b="1" dirty="0"/>
              <a:t>Planning prévisionnel </a:t>
            </a:r>
            <a:endParaRPr lang="fr-FR" b="1" dirty="0"/>
          </a:p>
        </p:txBody>
      </p:sp>
      <p:sp>
        <p:nvSpPr>
          <p:cNvPr id="3" name="Sous-titre 2"/>
          <p:cNvSpPr>
            <a:spLocks noGrp="1"/>
          </p:cNvSpPr>
          <p:nvPr>
            <p:ph type="subTitle" idx="1"/>
          </p:nvPr>
        </p:nvSpPr>
        <p:spPr>
          <a:xfrm>
            <a:off x="307975" y="1014672"/>
            <a:ext cx="11668298" cy="5503027"/>
          </a:xfrm>
        </p:spPr>
        <p:txBody>
          <a:bodyPr>
            <a:normAutofit fontScale="92500" lnSpcReduction="10000"/>
          </a:bodyPr>
          <a:lstStyle/>
          <a:p>
            <a:pPr algn="l"/>
            <a:r>
              <a:rPr lang="fr-FR" b="1" dirty="0"/>
              <a:t>7H15 : </a:t>
            </a:r>
            <a:r>
              <a:rPr lang="fr-FR" dirty="0"/>
              <a:t>Réveil</a:t>
            </a:r>
          </a:p>
          <a:p>
            <a:pPr algn="l"/>
            <a:r>
              <a:rPr lang="fr-FR" b="1" dirty="0"/>
              <a:t>7H45 : </a:t>
            </a:r>
            <a:r>
              <a:rPr lang="fr-FR" dirty="0"/>
              <a:t>Petit déjeuner </a:t>
            </a:r>
          </a:p>
          <a:p>
            <a:pPr algn="l"/>
            <a:r>
              <a:rPr lang="fr-FR" b="1" dirty="0"/>
              <a:t>8H15 : </a:t>
            </a:r>
            <a:r>
              <a:rPr lang="fr-FR" dirty="0"/>
              <a:t>temps-libre (utilisation du portable autorisée)</a:t>
            </a:r>
          </a:p>
          <a:p>
            <a:pPr algn="l"/>
            <a:r>
              <a:rPr lang="fr-FR" b="1" dirty="0"/>
              <a:t>8H30 : </a:t>
            </a:r>
            <a:r>
              <a:rPr lang="fr-FR" dirty="0"/>
              <a:t>Départ </a:t>
            </a:r>
            <a:r>
              <a:rPr lang="fr-FR" dirty="0" smtClean="0"/>
              <a:t>en bus </a:t>
            </a:r>
            <a:r>
              <a:rPr lang="fr-FR" dirty="0"/>
              <a:t>vers les activités</a:t>
            </a:r>
          </a:p>
          <a:p>
            <a:pPr algn="l"/>
            <a:r>
              <a:rPr lang="fr-FR" b="1" dirty="0"/>
              <a:t>9H – 12H : </a:t>
            </a:r>
            <a:r>
              <a:rPr lang="fr-FR" dirty="0"/>
              <a:t>Activité </a:t>
            </a:r>
          </a:p>
          <a:p>
            <a:pPr algn="l"/>
            <a:r>
              <a:rPr lang="fr-FR" b="1" dirty="0"/>
              <a:t>12H/12H30 – 13H/13H30 </a:t>
            </a:r>
            <a:r>
              <a:rPr lang="fr-FR" dirty="0"/>
              <a:t>: Pause repas (pique-nique) </a:t>
            </a:r>
          </a:p>
          <a:p>
            <a:pPr algn="l"/>
            <a:r>
              <a:rPr lang="fr-FR" b="1" dirty="0"/>
              <a:t>14H-17H/17H30 : </a:t>
            </a:r>
            <a:r>
              <a:rPr lang="fr-FR" dirty="0"/>
              <a:t>Activité </a:t>
            </a:r>
          </a:p>
          <a:p>
            <a:pPr algn="l"/>
            <a:r>
              <a:rPr lang="fr-FR" b="1" dirty="0"/>
              <a:t>17H30 : </a:t>
            </a:r>
            <a:r>
              <a:rPr lang="fr-FR" dirty="0"/>
              <a:t>Retour au </a:t>
            </a:r>
            <a:r>
              <a:rPr lang="fr-FR" dirty="0" smtClean="0"/>
              <a:t>camping </a:t>
            </a:r>
            <a:endParaRPr lang="fr-FR" dirty="0"/>
          </a:p>
          <a:p>
            <a:pPr algn="l"/>
            <a:r>
              <a:rPr lang="fr-FR" b="1" dirty="0"/>
              <a:t>18H : </a:t>
            </a:r>
            <a:r>
              <a:rPr lang="fr-FR" dirty="0"/>
              <a:t>temps-libre (utilisation du portable autorisée) </a:t>
            </a:r>
          </a:p>
          <a:p>
            <a:pPr algn="l"/>
            <a:r>
              <a:rPr lang="fr-FR" b="1" dirty="0"/>
              <a:t>18H30 : </a:t>
            </a:r>
            <a:r>
              <a:rPr lang="fr-FR" dirty="0" smtClean="0"/>
              <a:t>Douche</a:t>
            </a:r>
            <a:endParaRPr lang="fr-FR" dirty="0"/>
          </a:p>
          <a:p>
            <a:pPr algn="l"/>
            <a:r>
              <a:rPr lang="fr-FR" b="1" dirty="0"/>
              <a:t>19H30 : </a:t>
            </a:r>
            <a:r>
              <a:rPr lang="fr-FR" dirty="0"/>
              <a:t>Repas </a:t>
            </a:r>
          </a:p>
          <a:p>
            <a:pPr algn="l"/>
            <a:r>
              <a:rPr lang="fr-FR" b="1" dirty="0"/>
              <a:t>20H30 : </a:t>
            </a:r>
            <a:r>
              <a:rPr lang="fr-FR" dirty="0"/>
              <a:t>Activité nocturne </a:t>
            </a:r>
          </a:p>
          <a:p>
            <a:pPr algn="l"/>
            <a:r>
              <a:rPr lang="fr-FR" b="1" dirty="0"/>
              <a:t>22H : </a:t>
            </a:r>
            <a:r>
              <a:rPr lang="fr-FR" dirty="0"/>
              <a:t>Coucher </a:t>
            </a:r>
          </a:p>
          <a:p>
            <a:pPr algn="l"/>
            <a:r>
              <a:rPr lang="fr-FR" b="1" dirty="0"/>
              <a:t>22H15 : </a:t>
            </a:r>
            <a:r>
              <a:rPr lang="fr-FR" dirty="0"/>
              <a:t>extinction des feux </a:t>
            </a:r>
          </a:p>
          <a:p>
            <a:pPr algn="l"/>
            <a:endParaRPr lang="fr-FR" dirty="0"/>
          </a:p>
          <a:p>
            <a:pPr algn="l"/>
            <a:endParaRPr lang="fr-FR" dirty="0"/>
          </a:p>
        </p:txBody>
      </p:sp>
      <p:sp>
        <p:nvSpPr>
          <p:cNvPr id="6" name="AutoShape 4" descr="Maisons médicales et professionnels de santé"/>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7" name="AutoShape 6" descr="Maisons médicales et professionnels de santé"/>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Tree>
    <p:extLst>
      <p:ext uri="{BB962C8B-B14F-4D97-AF65-F5344CB8AC3E}">
        <p14:creationId xmlns:p14="http://schemas.microsoft.com/office/powerpoint/2010/main" val="45237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4">
            <a:extLst>
              <a:ext uri="{FF2B5EF4-FFF2-40B4-BE49-F238E27FC236}">
                <a16:creationId xmlns:a16="http://schemas.microsoft.com/office/drawing/2014/main" id="{0C5A7B14-31BD-3265-B90E-2E51D77CDD9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1906"/>
            <a:ext cx="12191999" cy="6869906"/>
          </a:xfrm>
        </p:spPr>
      </p:pic>
    </p:spTree>
    <p:extLst>
      <p:ext uri="{BB962C8B-B14F-4D97-AF65-F5344CB8AC3E}">
        <p14:creationId xmlns:p14="http://schemas.microsoft.com/office/powerpoint/2010/main" val="1553454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6"/>
            <a:ext cx="10515600" cy="617008"/>
          </a:xfrm>
        </p:spPr>
        <p:txBody>
          <a:bodyPr>
            <a:normAutofit fontScale="90000"/>
          </a:bodyPr>
          <a:lstStyle/>
          <a:p>
            <a:r>
              <a:rPr lang="fr-FR" dirty="0">
                <a:latin typeface="Brush Script MT" panose="03060802040406070304" pitchFamily="66" charset="0"/>
              </a:rPr>
              <a:t>La Structure d’accueil</a:t>
            </a:r>
          </a:p>
        </p:txBody>
      </p:sp>
      <p:sp>
        <p:nvSpPr>
          <p:cNvPr id="5" name="ZoneTexte 4">
            <a:extLst>
              <a:ext uri="{FF2B5EF4-FFF2-40B4-BE49-F238E27FC236}">
                <a16:creationId xmlns:a16="http://schemas.microsoft.com/office/drawing/2014/main" id="{8E1DFEF6-86B4-03B6-C66D-A9637526945A}"/>
              </a:ext>
            </a:extLst>
          </p:cNvPr>
          <p:cNvSpPr txBox="1"/>
          <p:nvPr/>
        </p:nvSpPr>
        <p:spPr>
          <a:xfrm>
            <a:off x="8861778" y="1140178"/>
            <a:ext cx="3330222" cy="6463308"/>
          </a:xfrm>
          <a:prstGeom prst="rect">
            <a:avLst/>
          </a:prstGeom>
          <a:noFill/>
        </p:spPr>
        <p:txBody>
          <a:bodyPr wrap="square" rtlCol="0">
            <a:spAutoFit/>
          </a:bodyPr>
          <a:lstStyle/>
          <a:p>
            <a:pPr marL="285750" indent="-285750">
              <a:buFont typeface="Wingdings" panose="05000000000000000000" pitchFamily="2" charset="2"/>
              <a:buChar char="Ø"/>
            </a:pPr>
            <a:r>
              <a:rPr lang="fr-FR" sz="2400" dirty="0"/>
              <a:t>La structure d’accueil se situe à </a:t>
            </a:r>
            <a:r>
              <a:rPr lang="fr-FR" sz="2400" b="1" u="sng" dirty="0"/>
              <a:t>27minutes</a:t>
            </a:r>
            <a:r>
              <a:rPr lang="fr-FR" sz="2400" dirty="0"/>
              <a:t> en bus du Collège Les Oliviers. (21,7Km)</a:t>
            </a:r>
          </a:p>
          <a:p>
            <a:endParaRPr lang="fr-FR" sz="2400" dirty="0"/>
          </a:p>
          <a:p>
            <a:pPr marL="285750" indent="-285750">
              <a:buFont typeface="Wingdings" panose="05000000000000000000" pitchFamily="2" charset="2"/>
              <a:buChar char="Ø"/>
            </a:pPr>
            <a:r>
              <a:rPr lang="fr-FR" sz="2400" dirty="0">
                <a:effectLst/>
                <a:latin typeface="Times New Roman" panose="02020603050405020304" pitchFamily="18" charset="0"/>
                <a:ea typeface="Times New Roman" panose="02020603050405020304" pitchFamily="18" charset="0"/>
                <a:cs typeface="Times New Roman" panose="02020603050405020304" pitchFamily="18" charset="0"/>
              </a:rPr>
              <a:t>Le séjour se déroule du </a:t>
            </a:r>
            <a:r>
              <a:rPr lang="fr-FR" sz="2400" b="1" u="sng" dirty="0">
                <a:effectLst/>
                <a:latin typeface="Times New Roman" panose="02020603050405020304" pitchFamily="18" charset="0"/>
                <a:ea typeface="Times New Roman" panose="02020603050405020304" pitchFamily="18" charset="0"/>
                <a:cs typeface="Times New Roman" panose="02020603050405020304" pitchFamily="18" charset="0"/>
              </a:rPr>
              <a:t>mercredi 12 juillet au vendredi 14 Juillet</a:t>
            </a:r>
            <a:r>
              <a:rPr lang="fr-FR" sz="24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285750" indent="-285750">
              <a:buFont typeface="Wingdings" panose="05000000000000000000" pitchFamily="2" charset="2"/>
              <a:buChar char="Ø"/>
            </a:pPr>
            <a:r>
              <a:rPr lang="fr-FR" sz="2400" dirty="0">
                <a:effectLst/>
                <a:latin typeface="Times New Roman" panose="02020603050405020304" pitchFamily="18" charset="0"/>
                <a:ea typeface="Times New Roman" panose="02020603050405020304" pitchFamily="18" charset="0"/>
                <a:cs typeface="Times New Roman" panose="02020603050405020304" pitchFamily="18" charset="0"/>
              </a:rPr>
              <a:t>(3 jours et 2 nuits).</a:t>
            </a:r>
          </a:p>
          <a:p>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Ø"/>
            </a:pPr>
            <a:r>
              <a:rPr lang="fr-FR" sz="2400" b="1" u="sng" dirty="0">
                <a:latin typeface="Times New Roman" panose="02020603050405020304" pitchFamily="18" charset="0"/>
                <a:ea typeface="Calibri" panose="020F0502020204030204" pitchFamily="34" charset="0"/>
                <a:cs typeface="Times New Roman" panose="02020603050405020304" pitchFamily="18" charset="0"/>
              </a:rPr>
              <a:t>50 élèves accueillis</a:t>
            </a:r>
            <a:r>
              <a:rPr lang="fr-FR" sz="2400" dirty="0">
                <a:latin typeface="Times New Roman" panose="02020603050405020304" pitchFamily="18" charset="0"/>
                <a:ea typeface="Calibri" panose="020F0502020204030204" pitchFamily="34" charset="0"/>
                <a:cs typeface="Times New Roman" panose="02020603050405020304" pitchFamily="18" charset="0"/>
              </a:rPr>
              <a:t> sur cette session.</a:t>
            </a:r>
            <a:endParaRPr lang="fr-FR" sz="24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fr-FR" dirty="0">
              <a:latin typeface="Times New Roman" panose="02020603050405020304" pitchFamily="18" charset="0"/>
              <a:ea typeface="Calibri" panose="020F0502020204030204" pitchFamily="34" charset="0"/>
              <a:cs typeface="Times New Roman" panose="02020603050405020304" pitchFamily="18" charset="0"/>
            </a:endParaRPr>
          </a:p>
          <a:p>
            <a:endParaRPr lang="fr-FR" dirty="0">
              <a:latin typeface="Times New Roman" panose="02020603050405020304" pitchFamily="18" charset="0"/>
              <a:ea typeface="Calibri" panose="020F0502020204030204" pitchFamily="34" charset="0"/>
              <a:cs typeface="Times New Roman" panose="02020603050405020304" pitchFamily="18" charset="0"/>
            </a:endParaRPr>
          </a:p>
          <a:p>
            <a:endParaRPr lang="fr-FR"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Ø"/>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a:p>
            <a:endParaRPr lang="fr-FR" dirty="0"/>
          </a:p>
          <a:p>
            <a:endParaRPr lang="fr-FR" dirty="0"/>
          </a:p>
        </p:txBody>
      </p:sp>
      <p:pic>
        <p:nvPicPr>
          <p:cNvPr id="8" name="Espace réservé du contenu 7">
            <a:extLst>
              <a:ext uri="{FF2B5EF4-FFF2-40B4-BE49-F238E27FC236}">
                <a16:creationId xmlns:a16="http://schemas.microsoft.com/office/drawing/2014/main" id="{B0ACC7A5-FD40-C0CC-CD8F-099B3A479D3F}"/>
              </a:ext>
            </a:extLst>
          </p:cNvPr>
          <p:cNvPicPr>
            <a:picLocks noGrp="1" noChangeAspect="1"/>
          </p:cNvPicPr>
          <p:nvPr>
            <p:ph idx="1"/>
          </p:nvPr>
        </p:nvPicPr>
        <p:blipFill rotWithShape="1">
          <a:blip r:embed="rId2"/>
          <a:srcRect l="17308" t="28611" r="22420" b="13275"/>
          <a:stretch/>
        </p:blipFill>
        <p:spPr>
          <a:xfrm>
            <a:off x="316089" y="1140178"/>
            <a:ext cx="8218311" cy="5260622"/>
          </a:xfrm>
        </p:spPr>
      </p:pic>
    </p:spTree>
    <p:extLst>
      <p:ext uri="{BB962C8B-B14F-4D97-AF65-F5344CB8AC3E}">
        <p14:creationId xmlns:p14="http://schemas.microsoft.com/office/powerpoint/2010/main" val="1520435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2AFF887-4BE5-2688-E8D6-3237F51A80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re 4">
            <a:extLst>
              <a:ext uri="{FF2B5EF4-FFF2-40B4-BE49-F238E27FC236}">
                <a16:creationId xmlns:a16="http://schemas.microsoft.com/office/drawing/2014/main" id="{86EEE56A-B9AF-662C-C421-7BF2E5A04604}"/>
              </a:ext>
            </a:extLst>
          </p:cNvPr>
          <p:cNvSpPr>
            <a:spLocks noGrp="1"/>
          </p:cNvSpPr>
          <p:nvPr>
            <p:ph type="title"/>
          </p:nvPr>
        </p:nvSpPr>
        <p:spPr>
          <a:xfrm>
            <a:off x="3980262" y="5532437"/>
            <a:ext cx="3812822" cy="1325563"/>
          </a:xfrm>
        </p:spPr>
        <p:txBody>
          <a:bodyPr>
            <a:normAutofit/>
          </a:bodyPr>
          <a:lstStyle/>
          <a:p>
            <a:r>
              <a:rPr lang="fr-FR" sz="4800" b="1" dirty="0">
                <a:solidFill>
                  <a:srgbClr val="00B0F0"/>
                </a:solidFill>
              </a:rPr>
              <a:t>L’emplacement</a:t>
            </a:r>
          </a:p>
        </p:txBody>
      </p:sp>
    </p:spTree>
    <p:extLst>
      <p:ext uri="{BB962C8B-B14F-4D97-AF65-F5344CB8AC3E}">
        <p14:creationId xmlns:p14="http://schemas.microsoft.com/office/powerpoint/2010/main" val="3454759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4493CA27-1821-5168-77AD-48CC1A9B3AD5}"/>
              </a:ext>
            </a:extLst>
          </p:cNvPr>
          <p:cNvSpPr>
            <a:spLocks noGrp="1"/>
          </p:cNvSpPr>
          <p:nvPr>
            <p:ph type="title"/>
          </p:nvPr>
        </p:nvSpPr>
        <p:spPr>
          <a:xfrm>
            <a:off x="4497614" y="222249"/>
            <a:ext cx="10515600" cy="1325563"/>
          </a:xfrm>
        </p:spPr>
        <p:txBody>
          <a:bodyPr/>
          <a:lstStyle/>
          <a:p>
            <a:r>
              <a:rPr lang="fr-FR" dirty="0">
                <a:latin typeface="Brush Script MT" panose="03060802040406070304" pitchFamily="66" charset="0"/>
              </a:rPr>
              <a:t>Les Nuitées :</a:t>
            </a:r>
          </a:p>
        </p:txBody>
      </p:sp>
      <p:pic>
        <p:nvPicPr>
          <p:cNvPr id="5" name="Espace réservé du contenu 4">
            <a:extLst>
              <a:ext uri="{FF2B5EF4-FFF2-40B4-BE49-F238E27FC236}">
                <a16:creationId xmlns:a16="http://schemas.microsoft.com/office/drawing/2014/main" id="{7284829A-792F-4D9E-3B39-E345B172CC27}"/>
              </a:ext>
            </a:extLst>
          </p:cNvPr>
          <p:cNvPicPr>
            <a:picLocks noGrp="1" noChangeAspect="1"/>
          </p:cNvPicPr>
          <p:nvPr>
            <p:ph idx="1"/>
          </p:nvPr>
        </p:nvPicPr>
        <p:blipFill rotWithShape="1">
          <a:blip r:embed="rId3"/>
          <a:srcRect l="13331" t="24652" r="46475" b="12264"/>
          <a:stretch/>
        </p:blipFill>
        <p:spPr>
          <a:xfrm>
            <a:off x="7331204" y="3429000"/>
            <a:ext cx="4305781" cy="3063875"/>
          </a:xfrm>
          <a:prstGeom prst="rect">
            <a:avLst/>
          </a:prstGeom>
        </p:spPr>
      </p:pic>
      <p:pic>
        <p:nvPicPr>
          <p:cNvPr id="6" name="Picture 2" descr="MATELAS GONFLABLE DE CAMPING - AIR BASIC 140 CM - 2 PERSONNES">
            <a:extLst>
              <a:ext uri="{FF2B5EF4-FFF2-40B4-BE49-F238E27FC236}">
                <a16:creationId xmlns:a16="http://schemas.microsoft.com/office/drawing/2014/main" id="{88D3D1AA-8164-BE14-E24E-793E5830F4B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5802" b="19177"/>
          <a:stretch/>
        </p:blipFill>
        <p:spPr bwMode="auto">
          <a:xfrm>
            <a:off x="7331205" y="425802"/>
            <a:ext cx="4305782" cy="279964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Tente de camping - MH100 XXL - 4 places">
            <a:extLst>
              <a:ext uri="{FF2B5EF4-FFF2-40B4-BE49-F238E27FC236}">
                <a16:creationId xmlns:a16="http://schemas.microsoft.com/office/drawing/2014/main" id="{BED7C186-33FD-E9FD-D631-B4C1CACD26B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379" y="1201783"/>
            <a:ext cx="6755472" cy="565621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412955" y="5692877"/>
            <a:ext cx="6263148" cy="923330"/>
          </a:xfrm>
          <a:prstGeom prst="rect">
            <a:avLst/>
          </a:prstGeom>
          <a:noFill/>
        </p:spPr>
        <p:txBody>
          <a:bodyPr wrap="square" rtlCol="0">
            <a:spAutoFit/>
          </a:bodyPr>
          <a:lstStyle/>
          <a:p>
            <a:r>
              <a:rPr lang="fr-FR" dirty="0" smtClean="0"/>
              <a:t>4 élèves par tente (deux matelas deux places et un duvet par élève)</a:t>
            </a:r>
          </a:p>
          <a:p>
            <a:r>
              <a:rPr lang="fr-FR" dirty="0" smtClean="0"/>
              <a:t>Filles et Garçons séparés </a:t>
            </a:r>
            <a:endParaRPr lang="fr-FR" dirty="0"/>
          </a:p>
        </p:txBody>
      </p:sp>
    </p:spTree>
    <p:extLst>
      <p:ext uri="{BB962C8B-B14F-4D97-AF65-F5344CB8AC3E}">
        <p14:creationId xmlns:p14="http://schemas.microsoft.com/office/powerpoint/2010/main" val="2069105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2CD9B0-FD6C-58E9-398D-5A50C9D4D93D}"/>
              </a:ext>
            </a:extLst>
          </p:cNvPr>
          <p:cNvSpPr>
            <a:spLocks noGrp="1"/>
          </p:cNvSpPr>
          <p:nvPr>
            <p:ph type="title"/>
          </p:nvPr>
        </p:nvSpPr>
        <p:spPr>
          <a:xfrm>
            <a:off x="206022" y="-1"/>
            <a:ext cx="2469445" cy="1325563"/>
          </a:xfrm>
        </p:spPr>
        <p:txBody>
          <a:bodyPr/>
          <a:lstStyle/>
          <a:p>
            <a:r>
              <a:rPr lang="fr-FR" dirty="0">
                <a:latin typeface="Brush Script MT" panose="03060802040406070304" pitchFamily="66" charset="0"/>
              </a:rPr>
              <a:t>Les </a:t>
            </a:r>
            <a:r>
              <a:rPr lang="fr-FR" dirty="0" smtClean="0">
                <a:latin typeface="Brush Script MT" panose="03060802040406070304" pitchFamily="66" charset="0"/>
              </a:rPr>
              <a:t>Repas</a:t>
            </a:r>
            <a:endParaRPr lang="fr-FR" dirty="0"/>
          </a:p>
        </p:txBody>
      </p:sp>
      <p:pic>
        <p:nvPicPr>
          <p:cNvPr id="3" name="Espace réservé du contenu 4">
            <a:extLst>
              <a:ext uri="{FF2B5EF4-FFF2-40B4-BE49-F238E27FC236}">
                <a16:creationId xmlns:a16="http://schemas.microsoft.com/office/drawing/2014/main" id="{DA5BDD63-F1E0-EC41-9513-848EF9BB8776}"/>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322143" y="-1"/>
            <a:ext cx="5869858" cy="4522840"/>
          </a:xfrm>
        </p:spPr>
      </p:pic>
      <p:pic>
        <p:nvPicPr>
          <p:cNvPr id="4" name="Espace réservé du contenu 4">
            <a:extLst>
              <a:ext uri="{FF2B5EF4-FFF2-40B4-BE49-F238E27FC236}">
                <a16:creationId xmlns:a16="http://schemas.microsoft.com/office/drawing/2014/main" id="{C048C771-CE2A-8CA5-520B-57E456CB28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26" y="3489890"/>
            <a:ext cx="6184490" cy="3274142"/>
          </a:xfrm>
          <a:prstGeom prst="rect">
            <a:avLst/>
          </a:prstGeom>
        </p:spPr>
      </p:pic>
      <p:sp>
        <p:nvSpPr>
          <p:cNvPr id="5" name="ZoneTexte 4"/>
          <p:cNvSpPr txBox="1"/>
          <p:nvPr/>
        </p:nvSpPr>
        <p:spPr>
          <a:xfrm>
            <a:off x="0" y="904567"/>
            <a:ext cx="5820697" cy="2585323"/>
          </a:xfrm>
          <a:prstGeom prst="rect">
            <a:avLst/>
          </a:prstGeom>
          <a:noFill/>
        </p:spPr>
        <p:txBody>
          <a:bodyPr wrap="square" rtlCol="0">
            <a:spAutoFit/>
          </a:bodyPr>
          <a:lstStyle/>
          <a:p>
            <a:r>
              <a:rPr lang="fr-FR" b="1" dirty="0" smtClean="0">
                <a:sym typeface="Wingdings" panose="05000000000000000000" pitchFamily="2" charset="2"/>
              </a:rPr>
              <a:t></a:t>
            </a:r>
            <a:r>
              <a:rPr lang="fr-FR" b="1" dirty="0" smtClean="0"/>
              <a:t>Petit déjeuner (au camping) </a:t>
            </a:r>
            <a:r>
              <a:rPr lang="fr-FR" dirty="0" smtClean="0"/>
              <a:t>: boisson chaude, jus de fruits, pain, confitures, croissant.  </a:t>
            </a:r>
          </a:p>
          <a:p>
            <a:endParaRPr lang="fr-FR" dirty="0" smtClean="0">
              <a:sym typeface="Wingdings" panose="05000000000000000000" pitchFamily="2" charset="2"/>
            </a:endParaRPr>
          </a:p>
          <a:p>
            <a:r>
              <a:rPr lang="fr-FR" b="1" dirty="0" smtClean="0">
                <a:sym typeface="Wingdings" panose="05000000000000000000" pitchFamily="2" charset="2"/>
              </a:rPr>
              <a:t>Pique nique (sur les lieux d’activités) : </a:t>
            </a:r>
            <a:r>
              <a:rPr lang="fr-FR" dirty="0" smtClean="0">
                <a:sym typeface="Wingdings" panose="05000000000000000000" pitchFamily="2" charset="2"/>
              </a:rPr>
              <a:t>Un sandwich, un paquet de chips, une bouteille d’eau, une barre de céréales, une compote, un fruit.</a:t>
            </a:r>
            <a:endParaRPr lang="fr-FR" b="1" dirty="0" smtClean="0">
              <a:sym typeface="Wingdings" panose="05000000000000000000" pitchFamily="2" charset="2"/>
            </a:endParaRPr>
          </a:p>
          <a:p>
            <a:endParaRPr lang="fr-FR" dirty="0">
              <a:sym typeface="Wingdings" panose="05000000000000000000" pitchFamily="2" charset="2"/>
            </a:endParaRPr>
          </a:p>
          <a:p>
            <a:r>
              <a:rPr lang="fr-FR" dirty="0" smtClean="0">
                <a:sym typeface="Wingdings" panose="05000000000000000000" pitchFamily="2" charset="2"/>
              </a:rPr>
              <a:t></a:t>
            </a:r>
            <a:r>
              <a:rPr lang="fr-FR" b="1" dirty="0" smtClean="0">
                <a:sym typeface="Wingdings" panose="05000000000000000000" pitchFamily="2" charset="2"/>
              </a:rPr>
              <a:t>Diner (au camping) : </a:t>
            </a:r>
            <a:r>
              <a:rPr lang="fr-FR" dirty="0" smtClean="0">
                <a:sym typeface="Wingdings" panose="05000000000000000000" pitchFamily="2" charset="2"/>
              </a:rPr>
              <a:t>Plat du jour : Une viande ou un poisson avec accompagnement et un dessert </a:t>
            </a:r>
            <a:endParaRPr lang="fr-FR" dirty="0"/>
          </a:p>
        </p:txBody>
      </p:sp>
      <p:sp>
        <p:nvSpPr>
          <p:cNvPr id="6" name="ZoneTexte 5"/>
          <p:cNvSpPr txBox="1"/>
          <p:nvPr/>
        </p:nvSpPr>
        <p:spPr>
          <a:xfrm>
            <a:off x="6371304" y="5229406"/>
            <a:ext cx="5820697" cy="1200329"/>
          </a:xfrm>
          <a:prstGeom prst="rect">
            <a:avLst/>
          </a:prstGeom>
          <a:noFill/>
        </p:spPr>
        <p:txBody>
          <a:bodyPr wrap="square" rtlCol="0">
            <a:spAutoFit/>
          </a:bodyPr>
          <a:lstStyle/>
          <a:p>
            <a:r>
              <a:rPr lang="fr-FR" b="1" dirty="0" smtClean="0">
                <a:sym typeface="Wingdings" panose="05000000000000000000" pitchFamily="2" charset="2"/>
              </a:rPr>
              <a:t></a:t>
            </a:r>
            <a:r>
              <a:rPr lang="fr-FR" b="1" dirty="0" smtClean="0"/>
              <a:t>Régime alimentaire particulier, allergies et traitement médical : </a:t>
            </a:r>
            <a:r>
              <a:rPr lang="fr-FR" dirty="0" smtClean="0"/>
              <a:t>Nous le signaler sur le coupon d’inscription. </a:t>
            </a:r>
          </a:p>
          <a:p>
            <a:endParaRPr lang="fr-FR" b="1" dirty="0">
              <a:sym typeface="Wingdings" panose="05000000000000000000" pitchFamily="2" charset="2"/>
            </a:endParaRPr>
          </a:p>
          <a:p>
            <a:endParaRPr lang="fr-FR" dirty="0"/>
          </a:p>
        </p:txBody>
      </p:sp>
    </p:spTree>
    <p:extLst>
      <p:ext uri="{BB962C8B-B14F-4D97-AF65-F5344CB8AC3E}">
        <p14:creationId xmlns:p14="http://schemas.microsoft.com/office/powerpoint/2010/main" val="2315838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A2B72B-305C-D5F0-4226-2B683A2FC87A}"/>
              </a:ext>
            </a:extLst>
          </p:cNvPr>
          <p:cNvSpPr>
            <a:spLocks noGrp="1"/>
          </p:cNvSpPr>
          <p:nvPr>
            <p:ph type="title"/>
          </p:nvPr>
        </p:nvSpPr>
        <p:spPr>
          <a:xfrm>
            <a:off x="838200" y="365125"/>
            <a:ext cx="10515600" cy="605719"/>
          </a:xfrm>
        </p:spPr>
        <p:txBody>
          <a:bodyPr>
            <a:normAutofit fontScale="90000"/>
          </a:bodyPr>
          <a:lstStyle/>
          <a:p>
            <a:r>
              <a:rPr lang="fr-FR" dirty="0">
                <a:latin typeface="Brush Script MT" panose="03060802040406070304" pitchFamily="66" charset="0"/>
              </a:rPr>
              <a:t>Le Principe </a:t>
            </a:r>
            <a:r>
              <a:rPr lang="fr-FR" dirty="0" smtClean="0">
                <a:latin typeface="Brush Script MT" panose="03060802040406070304" pitchFamily="66" charset="0"/>
              </a:rPr>
              <a:t>du séjour : </a:t>
            </a:r>
            <a:endParaRPr lang="fr-FR" dirty="0">
              <a:latin typeface="Brush Script MT" panose="03060802040406070304" pitchFamily="66" charset="0"/>
            </a:endParaRPr>
          </a:p>
        </p:txBody>
      </p:sp>
      <p:sp>
        <p:nvSpPr>
          <p:cNvPr id="7" name="Espace réservé du contenu 6">
            <a:extLst>
              <a:ext uri="{FF2B5EF4-FFF2-40B4-BE49-F238E27FC236}">
                <a16:creationId xmlns:a16="http://schemas.microsoft.com/office/drawing/2014/main" id="{27A0BE85-D291-AEAF-2390-C8B3DB466CA3}"/>
              </a:ext>
            </a:extLst>
          </p:cNvPr>
          <p:cNvSpPr>
            <a:spLocks noGrp="1"/>
          </p:cNvSpPr>
          <p:nvPr>
            <p:ph idx="1"/>
          </p:nvPr>
        </p:nvSpPr>
        <p:spPr>
          <a:xfrm>
            <a:off x="476955" y="1091848"/>
            <a:ext cx="10515600" cy="5162196"/>
          </a:xfrm>
        </p:spPr>
        <p:txBody>
          <a:bodyPr>
            <a:noAutofit/>
          </a:bodyPr>
          <a:lstStyle/>
          <a:p>
            <a:pPr algn="just">
              <a:lnSpc>
                <a:spcPct val="115000"/>
              </a:lnSpc>
              <a:spcAft>
                <a:spcPts val="10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La pratique d'Activités de Pleine Nature (APN) repose en partie sur des </a:t>
            </a:r>
            <a:r>
              <a:rPr lang="fr-FR" sz="1800" b="1" u="sng" dirty="0">
                <a:effectLst/>
                <a:latin typeface="Calibri" panose="020F0502020204030204" pitchFamily="34" charset="0"/>
                <a:ea typeface="Calibri" panose="020F0502020204030204" pitchFamily="34" charset="0"/>
                <a:cs typeface="Times New Roman" panose="02020603050405020304" pitchFamily="18" charset="0"/>
              </a:rPr>
              <a:t>relations d'entraide </a:t>
            </a:r>
            <a:r>
              <a:rPr lang="fr-FR" sz="1800" dirty="0">
                <a:effectLst/>
                <a:latin typeface="Calibri" panose="020F0502020204030204" pitchFamily="34" charset="0"/>
                <a:ea typeface="Calibri" panose="020F0502020204030204" pitchFamily="34" charset="0"/>
                <a:cs typeface="Times New Roman" panose="02020603050405020304" pitchFamily="18" charset="0"/>
              </a:rPr>
              <a:t>et </a:t>
            </a:r>
            <a:r>
              <a:rPr lang="fr-FR" sz="1800" b="1" u="sng" dirty="0">
                <a:effectLst/>
                <a:latin typeface="Calibri" panose="020F0502020204030204" pitchFamily="34" charset="0"/>
                <a:ea typeface="Calibri" panose="020F0502020204030204" pitchFamily="34" charset="0"/>
                <a:cs typeface="Times New Roman" panose="02020603050405020304" pitchFamily="18" charset="0"/>
              </a:rPr>
              <a:t>d'entente</a:t>
            </a:r>
            <a:r>
              <a:rPr lang="fr-FR" sz="1800" dirty="0">
                <a:effectLst/>
                <a:latin typeface="Calibri" panose="020F0502020204030204" pitchFamily="34" charset="0"/>
                <a:ea typeface="Calibri" panose="020F0502020204030204" pitchFamily="34" charset="0"/>
                <a:cs typeface="Times New Roman" panose="02020603050405020304" pitchFamily="18" charset="0"/>
              </a:rPr>
              <a:t>. S'accorder sur un rythme de marche, de navigation, aller repêcher son camarade dans l'eau, l'aider à vider son bateau, assurer l'autre au moyen d'une corde, se rassurer dans la pénombre… </a:t>
            </a:r>
          </a:p>
          <a:p>
            <a:pPr algn="just">
              <a:lnSpc>
                <a:spcPct val="115000"/>
              </a:lnSpc>
              <a:spcAft>
                <a:spcPts val="10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Grâce à un travail en concertation, nous souhaitons qu'animateurs du séjour et animateur de pleine nature veillent à valoriser ces </a:t>
            </a:r>
            <a:r>
              <a:rPr lang="fr-FR" sz="1800" b="1" u="sng" dirty="0">
                <a:effectLst/>
                <a:latin typeface="Calibri" panose="020F0502020204030204" pitchFamily="34" charset="0"/>
                <a:ea typeface="Calibri" panose="020F0502020204030204" pitchFamily="34" charset="0"/>
                <a:cs typeface="Times New Roman" panose="02020603050405020304" pitchFamily="18" charset="0"/>
              </a:rPr>
              <a:t>attitudes de solidarité </a:t>
            </a:r>
            <a:r>
              <a:rPr lang="fr-FR" sz="1800" dirty="0">
                <a:effectLst/>
                <a:latin typeface="Calibri" panose="020F0502020204030204" pitchFamily="34" charset="0"/>
                <a:ea typeface="Calibri" panose="020F0502020204030204" pitchFamily="34" charset="0"/>
                <a:cs typeface="Times New Roman" panose="02020603050405020304" pitchFamily="18" charset="0"/>
              </a:rPr>
              <a:t>auxquelles les enfants se montrent d'ailleurs très sensibles.           </a:t>
            </a:r>
          </a:p>
          <a:p>
            <a:pPr algn="just">
              <a:lnSpc>
                <a:spcPct val="115000"/>
              </a:lnSpc>
              <a:spcAft>
                <a:spcPts val="10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Pour favoriser communication et apprentissage, ces activités se pratiqueront en petits groupes de </a:t>
            </a:r>
            <a:r>
              <a:rPr lang="fr-FR" sz="1800" b="1" u="sng" dirty="0">
                <a:effectLst/>
                <a:latin typeface="Calibri" panose="020F0502020204030204" pitchFamily="34" charset="0"/>
                <a:ea typeface="Calibri" panose="020F0502020204030204" pitchFamily="34" charset="0"/>
                <a:cs typeface="Times New Roman" panose="02020603050405020304" pitchFamily="18" charset="0"/>
              </a:rPr>
              <a:t>10 enfants accompagnés par un animateur </a:t>
            </a:r>
            <a:r>
              <a:rPr lang="fr-FR" sz="1800" dirty="0">
                <a:effectLst/>
                <a:latin typeface="Calibri" panose="020F0502020204030204" pitchFamily="34" charset="0"/>
                <a:ea typeface="Calibri" panose="020F0502020204030204" pitchFamily="34" charset="0"/>
                <a:cs typeface="Times New Roman" panose="02020603050405020304" pitchFamily="18" charset="0"/>
              </a:rPr>
              <a:t>et </a:t>
            </a:r>
            <a:r>
              <a:rPr lang="fr-FR" sz="1800" b="1" u="sng" dirty="0">
                <a:effectLst/>
                <a:latin typeface="Calibri" panose="020F0502020204030204" pitchFamily="34" charset="0"/>
                <a:ea typeface="Calibri" panose="020F0502020204030204" pitchFamily="34" charset="0"/>
                <a:cs typeface="Times New Roman" panose="02020603050405020304" pitchFamily="18" charset="0"/>
              </a:rPr>
              <a:t>encadrés par un moniteur </a:t>
            </a:r>
            <a:r>
              <a:rPr lang="fr-FR" sz="1800" b="1" u="sng" dirty="0" smtClean="0">
                <a:effectLst/>
                <a:latin typeface="Calibri" panose="020F0502020204030204" pitchFamily="34" charset="0"/>
                <a:ea typeface="Calibri" panose="020F0502020204030204" pitchFamily="34" charset="0"/>
                <a:cs typeface="Times New Roman" panose="02020603050405020304" pitchFamily="18" charset="0"/>
              </a:rPr>
              <a:t>diplômé</a:t>
            </a:r>
            <a:r>
              <a:rPr lang="fr-FR" sz="1800" dirty="0" smtClean="0">
                <a:effectLst/>
                <a:latin typeface="Calibri" panose="020F0502020204030204" pitchFamily="34" charset="0"/>
                <a:ea typeface="Calibri" panose="020F0502020204030204" pitchFamily="34" charset="0"/>
                <a:cs typeface="Times New Roman" panose="02020603050405020304" pitchFamily="18" charset="0"/>
              </a:rPr>
              <a:t>. Mieux </a:t>
            </a:r>
            <a:r>
              <a:rPr lang="fr-FR" sz="1800" dirty="0">
                <a:effectLst/>
                <a:latin typeface="Calibri" panose="020F0502020204030204" pitchFamily="34" charset="0"/>
                <a:ea typeface="Calibri" panose="020F0502020204030204" pitchFamily="34" charset="0"/>
                <a:cs typeface="Times New Roman" panose="02020603050405020304" pitchFamily="18" charset="0"/>
              </a:rPr>
              <a:t>se connaître par la pratique des activités sportives de pleine nature : </a:t>
            </a:r>
            <a:r>
              <a:rPr lang="fr-FR" sz="1800" b="1" u="sng" dirty="0">
                <a:effectLst/>
                <a:latin typeface="Calibri" panose="020F0502020204030204" pitchFamily="34" charset="0"/>
                <a:ea typeface="Calibri" panose="020F0502020204030204" pitchFamily="34" charset="0"/>
                <a:cs typeface="Times New Roman" panose="02020603050405020304" pitchFamily="18" charset="0"/>
              </a:rPr>
              <a:t>découvrir ses capacités, ses limites, mais aussi, le goût de l’effort !</a:t>
            </a:r>
          </a:p>
          <a:p>
            <a:r>
              <a:rPr lang="fr-FR" sz="1800" dirty="0">
                <a:effectLst/>
                <a:latin typeface="Calibri" panose="020F0502020204030204" pitchFamily="34" charset="0"/>
                <a:ea typeface="Calibri" panose="020F0502020204030204" pitchFamily="34" charset="0"/>
                <a:cs typeface="Times New Roman" panose="02020603050405020304" pitchFamily="18" charset="0"/>
              </a:rPr>
              <a:t>Nous sommes attentifs à respecter le </a:t>
            </a:r>
            <a:r>
              <a:rPr lang="fr-FR" sz="1800" b="1" u="sng" dirty="0">
                <a:effectLst/>
                <a:latin typeface="Calibri" panose="020F0502020204030204" pitchFamily="34" charset="0"/>
                <a:ea typeface="Calibri" panose="020F0502020204030204" pitchFamily="34" charset="0"/>
                <a:cs typeface="Times New Roman" panose="02020603050405020304" pitchFamily="18" charset="0"/>
              </a:rPr>
              <a:t>rythme de chacun</a:t>
            </a:r>
            <a:r>
              <a:rPr lang="fr-FR" sz="1800" dirty="0">
                <a:effectLst/>
                <a:latin typeface="Calibri" panose="020F0502020204030204" pitchFamily="34" charset="0"/>
                <a:ea typeface="Calibri" panose="020F0502020204030204" pitchFamily="34" charset="0"/>
                <a:cs typeface="Times New Roman" panose="02020603050405020304" pitchFamily="18" charset="0"/>
              </a:rPr>
              <a:t>, et à garantir la </a:t>
            </a:r>
            <a:r>
              <a:rPr lang="fr-FR" sz="1800" b="1" u="sng" dirty="0">
                <a:effectLst/>
                <a:latin typeface="Calibri" panose="020F0502020204030204" pitchFamily="34" charset="0"/>
                <a:ea typeface="Calibri" panose="020F0502020204030204" pitchFamily="34" charset="0"/>
                <a:cs typeface="Times New Roman" panose="02020603050405020304" pitchFamily="18" charset="0"/>
              </a:rPr>
              <a:t>sécurité physique et affective </a:t>
            </a:r>
            <a:r>
              <a:rPr lang="fr-FR" sz="1800" dirty="0">
                <a:effectLst/>
                <a:latin typeface="Calibri" panose="020F0502020204030204" pitchFamily="34" charset="0"/>
                <a:ea typeface="Calibri" panose="020F0502020204030204" pitchFamily="34" charset="0"/>
                <a:cs typeface="Times New Roman" panose="02020603050405020304" pitchFamily="18" charset="0"/>
              </a:rPr>
              <a:t>de chacun. </a:t>
            </a:r>
          </a:p>
          <a:p>
            <a:pPr marL="0" indent="0">
              <a:buNone/>
            </a:pPr>
            <a:r>
              <a:rPr lang="fr-FR" sz="1800" dirty="0">
                <a:effectLst/>
                <a:latin typeface="Calibri" panose="020F0502020204030204" pitchFamily="34" charset="0"/>
                <a:ea typeface="Calibri" panose="020F0502020204030204" pitchFamily="34" charset="0"/>
                <a:cs typeface="Times New Roman" panose="02020603050405020304" pitchFamily="18" charset="0"/>
              </a:rPr>
              <a:t>Le </a:t>
            </a:r>
            <a:r>
              <a:rPr lang="fr-FR" sz="1800" dirty="0" smtClean="0">
                <a:latin typeface="Calibri" panose="020F0502020204030204" pitchFamily="34" charset="0"/>
                <a:ea typeface="Calibri" panose="020F0502020204030204" pitchFamily="34" charset="0"/>
                <a:cs typeface="Times New Roman" panose="02020603050405020304" pitchFamily="18" charset="0"/>
              </a:rPr>
              <a:t>camping</a:t>
            </a:r>
            <a:r>
              <a:rPr lang="fr-FR" sz="1800" dirty="0" smtClean="0">
                <a:effectLst/>
                <a:latin typeface="Calibri" panose="020F0502020204030204" pitchFamily="34" charset="0"/>
                <a:ea typeface="Calibri" panose="020F0502020204030204" pitchFamily="34" charset="0"/>
                <a:cs typeface="Times New Roman" panose="02020603050405020304" pitchFamily="18" charset="0"/>
              </a:rPr>
              <a:t> </a:t>
            </a:r>
            <a:r>
              <a:rPr lang="fr-FR" sz="1800" dirty="0">
                <a:effectLst/>
                <a:latin typeface="Calibri" panose="020F0502020204030204" pitchFamily="34" charset="0"/>
                <a:ea typeface="Calibri" panose="020F0502020204030204" pitchFamily="34" charset="0"/>
                <a:cs typeface="Times New Roman" panose="02020603050405020304" pitchFamily="18" charset="0"/>
              </a:rPr>
              <a:t>multiplie les possibilités de prise de conscience et de réflexion quant aux </a:t>
            </a:r>
            <a:r>
              <a:rPr lang="fr-FR" sz="1800" b="1" u="sng" dirty="0">
                <a:effectLst/>
                <a:latin typeface="Calibri" panose="020F0502020204030204" pitchFamily="34" charset="0"/>
                <a:ea typeface="Calibri" panose="020F0502020204030204" pitchFamily="34" charset="0"/>
                <a:cs typeface="Times New Roman" panose="02020603050405020304" pitchFamily="18" charset="0"/>
              </a:rPr>
              <a:t>relations à la nature, à l’inconnu, à l’ailleurs, à d’autres modes de vie </a:t>
            </a:r>
            <a:r>
              <a:rPr lang="fr-FR" sz="1800" dirty="0">
                <a:effectLst/>
                <a:latin typeface="Calibri" panose="020F0502020204030204" pitchFamily="34" charset="0"/>
                <a:ea typeface="Calibri" panose="020F0502020204030204" pitchFamily="34" charset="0"/>
                <a:cs typeface="Times New Roman" panose="02020603050405020304" pitchFamily="18" charset="0"/>
              </a:rPr>
              <a:t>et enrichissent les expériences personnelles centrées à la fois sur la </a:t>
            </a:r>
            <a:r>
              <a:rPr lang="fr-FR" sz="1800" b="1" u="sng" dirty="0">
                <a:effectLst/>
                <a:latin typeface="Calibri" panose="020F0502020204030204" pitchFamily="34" charset="0"/>
                <a:ea typeface="Calibri" panose="020F0502020204030204" pitchFamily="34" charset="0"/>
                <a:cs typeface="Times New Roman" panose="02020603050405020304" pitchFamily="18" charset="0"/>
              </a:rPr>
              <a:t>cohésion du groupe et l’apprentissage de l’autonomie</a:t>
            </a:r>
            <a:r>
              <a:rPr lang="fr-FR" sz="1800" dirty="0">
                <a:effectLst/>
                <a:latin typeface="Calibri" panose="020F0502020204030204" pitchFamily="34" charset="0"/>
                <a:ea typeface="Calibri" panose="020F0502020204030204" pitchFamily="34" charset="0"/>
                <a:cs typeface="Times New Roman" panose="02020603050405020304" pitchFamily="18" charset="0"/>
              </a:rPr>
              <a:t>. </a:t>
            </a:r>
            <a:endParaRPr lang="fr-FR" sz="1800" dirty="0"/>
          </a:p>
        </p:txBody>
      </p:sp>
    </p:spTree>
    <p:extLst>
      <p:ext uri="{BB962C8B-B14F-4D97-AF65-F5344CB8AC3E}">
        <p14:creationId xmlns:p14="http://schemas.microsoft.com/office/powerpoint/2010/main" val="3663835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dirty="0"/>
          </a:p>
        </p:txBody>
      </p:sp>
      <p:pic>
        <p:nvPicPr>
          <p:cNvPr id="1026" name="Picture 2" descr="Canoe Collias - Location de Canoë Kayak - Collias - Pont du Gard - Gorges  du Gard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89621" cy="6858001"/>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a:extLst>
              <a:ext uri="{FF2B5EF4-FFF2-40B4-BE49-F238E27FC236}">
                <a16:creationId xmlns:a16="http://schemas.microsoft.com/office/drawing/2014/main" id="{C33DB192-A1D3-D647-0C05-73DB3638DEA1}"/>
              </a:ext>
            </a:extLst>
          </p:cNvPr>
          <p:cNvSpPr txBox="1"/>
          <p:nvPr/>
        </p:nvSpPr>
        <p:spPr>
          <a:xfrm>
            <a:off x="6005690" y="599143"/>
            <a:ext cx="4041422" cy="523220"/>
          </a:xfrm>
          <a:prstGeom prst="rect">
            <a:avLst/>
          </a:prstGeom>
          <a:noFill/>
        </p:spPr>
        <p:txBody>
          <a:bodyPr wrap="square" rtlCol="0">
            <a:spAutoFit/>
          </a:bodyPr>
          <a:lstStyle/>
          <a:p>
            <a:r>
              <a:rPr lang="fr-FR" sz="2800" b="1" i="1" dirty="0">
                <a:solidFill>
                  <a:schemeClr val="bg1"/>
                </a:solidFill>
              </a:rPr>
              <a:t>Les Activités proposées</a:t>
            </a:r>
          </a:p>
        </p:txBody>
      </p:sp>
    </p:spTree>
    <p:extLst>
      <p:ext uri="{BB962C8B-B14F-4D97-AF65-F5344CB8AC3E}">
        <p14:creationId xmlns:p14="http://schemas.microsoft.com/office/powerpoint/2010/main" val="1011246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ollias : le plein de nature avec les Moniteurs du Gard - midilibre.f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88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855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La randonnée VTT - Office de tourisme de Val de Mouth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617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40597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589</TotalTime>
  <Words>703</Words>
  <Application>Microsoft Office PowerPoint</Application>
  <PresentationFormat>Grand écran</PresentationFormat>
  <Paragraphs>77</Paragraphs>
  <Slides>15</Slides>
  <Notes>2</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15</vt:i4>
      </vt:variant>
    </vt:vector>
  </HeadingPairs>
  <TitlesOfParts>
    <vt:vector size="23" baseType="lpstr">
      <vt:lpstr>Arial</vt:lpstr>
      <vt:lpstr>Bodoni MT Condensed</vt:lpstr>
      <vt:lpstr>Brush Script MT</vt:lpstr>
      <vt:lpstr>Calibri</vt:lpstr>
      <vt:lpstr>Calibri Light</vt:lpstr>
      <vt:lpstr>Times New Roman</vt:lpstr>
      <vt:lpstr>Wingdings</vt:lpstr>
      <vt:lpstr>Thème Office</vt:lpstr>
      <vt:lpstr>Présentation PowerPoint</vt:lpstr>
      <vt:lpstr>La Structure d’accueil</vt:lpstr>
      <vt:lpstr>L’emplacement</vt:lpstr>
      <vt:lpstr>Les Nuitées :</vt:lpstr>
      <vt:lpstr>Les Repas</vt:lpstr>
      <vt:lpstr>Le Principe du séjour : </vt:lpstr>
      <vt:lpstr>Présentation PowerPoint</vt:lpstr>
      <vt:lpstr>Présentation PowerPoint</vt:lpstr>
      <vt:lpstr>Présentation PowerPoint</vt:lpstr>
      <vt:lpstr>Présentation PowerPoint</vt:lpstr>
      <vt:lpstr>Sécurité </vt:lpstr>
      <vt:lpstr>Communication</vt:lpstr>
      <vt:lpstr>Encadrement </vt:lpstr>
      <vt:lpstr>Planning prévisionnel </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cpe2</dc:creator>
  <cp:lastModifiedBy>cpe1</cp:lastModifiedBy>
  <cp:revision>14</cp:revision>
  <dcterms:created xsi:type="dcterms:W3CDTF">2023-05-12T07:07:54Z</dcterms:created>
  <dcterms:modified xsi:type="dcterms:W3CDTF">2023-06-01T12:28:38Z</dcterms:modified>
</cp:coreProperties>
</file>